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65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59" r:id="rId13"/>
    <p:sldId id="260" r:id="rId14"/>
    <p:sldId id="263" r:id="rId15"/>
    <p:sldId id="272" r:id="rId16"/>
    <p:sldId id="273" r:id="rId17"/>
    <p:sldId id="275" r:id="rId18"/>
    <p:sldId id="276" r:id="rId19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 varScale="1">
        <p:scale>
          <a:sx n="43" d="100"/>
          <a:sy n="43" d="100"/>
        </p:scale>
        <p:origin x="642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D2B5D-B373-4490-8840-72AC6ED8E09C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D2FE-7156-4693-9250-846AFEFCD1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272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rayos muy energéticos eran capaces de atravesar la materia, oscurecían las placas </a:t>
            </a:r>
            <a:r>
              <a:rPr lang="es-C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fotográi</a:t>
            </a: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cas, incluso cubiertas, y producían fluorescencia en algunas sustancias, </a:t>
            </a:r>
            <a:r>
              <a:rPr lang="es-CL" dirty="0" err="1" smtClean="0"/>
              <a:t>Röntgen</a:t>
            </a:r>
            <a:r>
              <a:rPr lang="es-CL" dirty="0" smtClean="0"/>
              <a:t> (1845-1923). Premio Nobel de Física en 1901 por los rayos X.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2FE-7156-4693-9250-846AFEFCD121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55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D2FE-7156-4693-9250-846AFEFCD121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733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0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049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631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37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25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13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209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8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7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489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F9BF0E-BAB7-40A6-9107-7A72F27F9701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1A35C7-DCC6-439A-8186-6C77D3C6C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09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851670"/>
            <a:ext cx="6552728" cy="1102519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Química </a:t>
            </a:r>
            <a:br>
              <a:rPr lang="es-CL" dirty="0" smtClean="0"/>
            </a:br>
            <a:r>
              <a:rPr lang="es-CL" sz="2800" dirty="0" smtClean="0"/>
              <a:t>1ro </a:t>
            </a:r>
            <a:r>
              <a:rPr lang="es-CL" sz="2800" dirty="0" err="1" smtClean="0"/>
              <a:t>MEdio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9156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54"/>
            <a:ext cx="5154293" cy="35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angle 2"/>
          <p:cNvSpPr/>
          <p:nvPr/>
        </p:nvSpPr>
        <p:spPr>
          <a:xfrm>
            <a:off x="3757019" y="12019"/>
            <a:ext cx="185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/>
              <a:t>El Neutrón </a:t>
            </a:r>
            <a:endParaRPr lang="es-CL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56214" y="643789"/>
            <a:ext cx="34642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James </a:t>
            </a:r>
            <a:r>
              <a:rPr lang="es-CL" sz="1600" b="1" dirty="0" smtClean="0"/>
              <a:t>Chadwick </a:t>
            </a:r>
            <a:r>
              <a:rPr lang="es-CL" sz="1600" dirty="0"/>
              <a:t>probó en </a:t>
            </a:r>
            <a:r>
              <a:rPr lang="es-CL" sz="1600" dirty="0" smtClean="0"/>
              <a:t>1932</a:t>
            </a:r>
            <a:r>
              <a:rPr lang="es-CL" sz="1600" dirty="0"/>
              <a:t> </a:t>
            </a:r>
            <a:r>
              <a:rPr lang="es-CL" sz="1600" dirty="0" smtClean="0"/>
              <a:t> </a:t>
            </a:r>
            <a:r>
              <a:rPr lang="es-CL" sz="1600" dirty="0"/>
              <a:t>Chadwick </a:t>
            </a:r>
            <a:r>
              <a:rPr lang="es-CL" sz="1600" dirty="0" smtClean="0"/>
              <a:t>que el </a:t>
            </a:r>
            <a:r>
              <a:rPr lang="es-CL" sz="1600" b="1" dirty="0" smtClean="0"/>
              <a:t>bombardear </a:t>
            </a:r>
            <a:r>
              <a:rPr lang="es-CL" sz="1600" b="1" dirty="0"/>
              <a:t>una </a:t>
            </a:r>
            <a:r>
              <a:rPr lang="es-CL" sz="1600" b="1" dirty="0" smtClean="0"/>
              <a:t>delgada </a:t>
            </a:r>
            <a:r>
              <a:rPr lang="es-CL" sz="1600" b="1" dirty="0"/>
              <a:t>lámina de berilio con partículas </a:t>
            </a:r>
            <a:r>
              <a:rPr lang="es-CL" sz="1600" b="1" dirty="0" smtClean="0"/>
              <a:t>alfa,</a:t>
            </a:r>
            <a:r>
              <a:rPr lang="es-CL" sz="1600" dirty="0" smtClean="0"/>
              <a:t> </a:t>
            </a:r>
            <a:r>
              <a:rPr lang="es-CL" sz="1600" dirty="0"/>
              <a:t>el metal </a:t>
            </a:r>
            <a:r>
              <a:rPr lang="es-CL" sz="1600" b="1" dirty="0" smtClean="0"/>
              <a:t>emitía </a:t>
            </a:r>
            <a:r>
              <a:rPr lang="es-CL" sz="1600" b="1" dirty="0"/>
              <a:t>una radiación de muy alta energía</a:t>
            </a:r>
            <a:r>
              <a:rPr lang="es-CL" sz="1600" dirty="0"/>
              <a:t>, similar a los rayos </a:t>
            </a:r>
            <a:r>
              <a:rPr lang="es-CL" sz="1600" dirty="0" smtClean="0"/>
              <a:t>gama. </a:t>
            </a:r>
            <a:r>
              <a:rPr lang="es-CL" sz="1600" dirty="0"/>
              <a:t>Experimentos posteriores demostraron </a:t>
            </a:r>
            <a:r>
              <a:rPr lang="es-CL" sz="1600" b="1" dirty="0"/>
              <a:t>que esos rayos en realidad constan de un tercer tipo de partículas subatómicas, que Chadwick llamó neutrones </a:t>
            </a:r>
            <a:r>
              <a:rPr lang="es-CL" sz="1600" dirty="0"/>
              <a:t>, </a:t>
            </a:r>
            <a:r>
              <a:rPr lang="es-CL" sz="1600" dirty="0" smtClean="0"/>
              <a:t>debido </a:t>
            </a:r>
            <a:r>
              <a:rPr lang="es-CL" sz="1600" dirty="0"/>
              <a:t>a que se demostró que eran partículas eléctricamente neutras con una masa ligera-mente mayor que la masa de los protones</a:t>
            </a:r>
          </a:p>
        </p:txBody>
      </p:sp>
    </p:spTree>
    <p:extLst>
      <p:ext uri="{BB962C8B-B14F-4D97-AF65-F5344CB8AC3E}">
        <p14:creationId xmlns:p14="http://schemas.microsoft.com/office/powerpoint/2010/main" val="5142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4932"/>
            <a:ext cx="8337049" cy="17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6086" y="239571"/>
            <a:ext cx="58699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2400" b="1" dirty="0" smtClean="0"/>
              <a:t>Tema 1: Disoluciones Químicas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657" y="251721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Una  </a:t>
            </a:r>
            <a:r>
              <a:rPr lang="es-CL" b="1" dirty="0" smtClean="0">
                <a:solidFill>
                  <a:srgbClr val="FF0000"/>
                </a:solidFill>
              </a:rPr>
              <a:t>sustancia</a:t>
            </a:r>
            <a:r>
              <a:rPr lang="es-CL" dirty="0" smtClean="0"/>
              <a:t>  es  una  forma  de  materia  que  tiene  composición  definida  (constante)  y  propiedades  distintivas.  Son  ejemplos  de  ello  el  </a:t>
            </a:r>
            <a:r>
              <a:rPr lang="es-CL" b="1" dirty="0" smtClean="0"/>
              <a:t>agua</a:t>
            </a:r>
            <a:r>
              <a:rPr lang="es-CL" dirty="0" smtClean="0"/>
              <a:t>,  el  </a:t>
            </a:r>
            <a:r>
              <a:rPr lang="es-CL" b="1" dirty="0" smtClean="0"/>
              <a:t>amoniaco</a:t>
            </a:r>
            <a:r>
              <a:rPr lang="es-CL" dirty="0" smtClean="0"/>
              <a:t>,  el  azúcar  de  mesa  (</a:t>
            </a:r>
            <a:r>
              <a:rPr lang="es-CL" b="1" dirty="0" smtClean="0"/>
              <a:t>sacarosa</a:t>
            </a:r>
            <a:r>
              <a:rPr lang="es-CL" dirty="0" smtClean="0"/>
              <a:t>),  el  </a:t>
            </a:r>
            <a:r>
              <a:rPr lang="es-CL" b="1" dirty="0" smtClean="0"/>
              <a:t>oro</a:t>
            </a:r>
            <a:r>
              <a:rPr lang="es-CL" dirty="0" smtClean="0"/>
              <a:t>  y  el  </a:t>
            </a:r>
            <a:r>
              <a:rPr lang="es-CL" b="1" dirty="0" smtClean="0"/>
              <a:t>oxígeno</a:t>
            </a:r>
            <a:r>
              <a:rPr lang="es-CL" dirty="0" smtClean="0"/>
              <a:t>. </a:t>
            </a:r>
            <a:endParaRPr lang="es-CL" dirty="0"/>
          </a:p>
        </p:txBody>
      </p:sp>
      <p:sp>
        <p:nvSpPr>
          <p:cNvPr id="6" name="Rectangle 5"/>
          <p:cNvSpPr/>
          <p:nvPr/>
        </p:nvSpPr>
        <p:spPr>
          <a:xfrm>
            <a:off x="368417" y="3827833"/>
            <a:ext cx="8231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Una </a:t>
            </a:r>
            <a:r>
              <a:rPr lang="es-CL" b="1" dirty="0">
                <a:solidFill>
                  <a:srgbClr val="FF0000"/>
                </a:solidFill>
              </a:rPr>
              <a:t>mezcla</a:t>
            </a:r>
            <a:r>
              <a:rPr lang="es-CL" dirty="0"/>
              <a:t> es una </a:t>
            </a:r>
            <a:r>
              <a:rPr lang="es-CL" b="1" dirty="0"/>
              <a:t>combinación de dos o más sustancias</a:t>
            </a:r>
            <a:r>
              <a:rPr lang="es-CL" dirty="0"/>
              <a:t> en la que éstas conservan sus propiedades distintivas</a:t>
            </a:r>
            <a:r>
              <a:rPr lang="es-CL" dirty="0" smtClean="0"/>
              <a:t>. Algunos </a:t>
            </a:r>
            <a:r>
              <a:rPr lang="es-CL" dirty="0"/>
              <a:t>ejemplos familiares son el </a:t>
            </a:r>
            <a:r>
              <a:rPr lang="es-CL" b="1" dirty="0"/>
              <a:t>aire</a:t>
            </a:r>
            <a:r>
              <a:rPr lang="es-CL" dirty="0"/>
              <a:t>, las </a:t>
            </a:r>
            <a:r>
              <a:rPr lang="es-CL" b="1" dirty="0"/>
              <a:t>bebidas gaseosas</a:t>
            </a:r>
            <a:r>
              <a:rPr lang="es-CL" dirty="0"/>
              <a:t>, la </a:t>
            </a:r>
            <a:r>
              <a:rPr lang="es-CL" b="1" dirty="0"/>
              <a:t>leche</a:t>
            </a:r>
            <a:r>
              <a:rPr lang="es-CL" dirty="0"/>
              <a:t> y el </a:t>
            </a:r>
            <a:r>
              <a:rPr lang="es-CL" b="1" dirty="0"/>
              <a:t>cemento</a:t>
            </a:r>
          </a:p>
        </p:txBody>
      </p:sp>
    </p:spTree>
    <p:extLst>
      <p:ext uri="{BB962C8B-B14F-4D97-AF65-F5344CB8AC3E}">
        <p14:creationId xmlns:p14="http://schemas.microsoft.com/office/powerpoint/2010/main" val="13106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627534"/>
            <a:ext cx="91694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23"/>
            <a:ext cx="5040560" cy="508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547664" y="85565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34EA3"/>
                </a:solidFill>
                <a:latin typeface="TimesLTStd-Bold"/>
              </a:rPr>
              <a:t>Número atómico, número de </a:t>
            </a:r>
            <a:r>
              <a:rPr lang="pt-BR" sz="2000" b="1" dirty="0" err="1" smtClean="0">
                <a:solidFill>
                  <a:srgbClr val="034EA3"/>
                </a:solidFill>
                <a:latin typeface="TimesLTStd-Bold"/>
              </a:rPr>
              <a:t>masa</a:t>
            </a:r>
            <a:r>
              <a:rPr lang="pt-BR" sz="2000" b="1" dirty="0" smtClean="0">
                <a:solidFill>
                  <a:srgbClr val="034EA3"/>
                </a:solidFill>
                <a:latin typeface="TimesLTStd-Bold"/>
              </a:rPr>
              <a:t> e isótopos</a:t>
            </a:r>
            <a:endParaRPr lang="en-US" sz="2000" dirty="0"/>
          </a:p>
        </p:txBody>
      </p:sp>
      <p:sp>
        <p:nvSpPr>
          <p:cNvPr id="5" name="Rectángulo 4"/>
          <p:cNvSpPr/>
          <p:nvPr/>
        </p:nvSpPr>
        <p:spPr>
          <a:xfrm>
            <a:off x="284475" y="3507911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+mj-lt"/>
              </a:rPr>
              <a:t>El </a:t>
            </a:r>
            <a:r>
              <a:rPr lang="es-ES" b="1" i="1" dirty="0" smtClean="0">
                <a:latin typeface="+mj-lt"/>
              </a:rPr>
              <a:t>número atómico </a:t>
            </a:r>
            <a:r>
              <a:rPr lang="es-ES" b="1" dirty="0" smtClean="0">
                <a:latin typeface="+mj-lt"/>
              </a:rPr>
              <a:t>(</a:t>
            </a:r>
            <a:r>
              <a:rPr lang="es-ES" b="1" i="1" dirty="0" smtClean="0">
                <a:latin typeface="+mj-lt"/>
              </a:rPr>
              <a:t>Z</a:t>
            </a:r>
            <a:r>
              <a:rPr lang="es-ES" b="1" dirty="0" smtClean="0">
                <a:latin typeface="+mj-lt"/>
              </a:rPr>
              <a:t>) </a:t>
            </a:r>
            <a:r>
              <a:rPr lang="es-ES" dirty="0" smtClean="0">
                <a:latin typeface="+mj-lt"/>
              </a:rPr>
              <a:t>es </a:t>
            </a:r>
            <a:r>
              <a:rPr lang="es-ES" i="1" dirty="0" smtClean="0">
                <a:latin typeface="+mj-lt"/>
              </a:rPr>
              <a:t>el numero de protones en el núcleo del átomo de un </a:t>
            </a:r>
            <a:r>
              <a:rPr lang="en-US" i="1" dirty="0" err="1" smtClean="0">
                <a:latin typeface="+mj-lt"/>
              </a:rPr>
              <a:t>elemento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474" y="697007"/>
            <a:ext cx="4863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b="1" i="1" dirty="0"/>
              <a:t>número de masa </a:t>
            </a:r>
            <a:r>
              <a:rPr lang="es-ES" b="1" dirty="0"/>
              <a:t>(</a:t>
            </a:r>
            <a:r>
              <a:rPr lang="es-ES" b="1" i="1" dirty="0"/>
              <a:t>A</a:t>
            </a:r>
            <a:r>
              <a:rPr lang="es-ES" b="1" dirty="0"/>
              <a:t>) </a:t>
            </a:r>
            <a:r>
              <a:rPr lang="es-ES" dirty="0"/>
              <a:t>es </a:t>
            </a:r>
            <a:r>
              <a:rPr lang="es-ES" i="1" dirty="0"/>
              <a:t>el numero total de neutrones y protones presentes en el</a:t>
            </a:r>
          </a:p>
          <a:p>
            <a:r>
              <a:rPr lang="es-CL" i="1" dirty="0" smtClean="0"/>
              <a:t>núcleo</a:t>
            </a:r>
            <a:r>
              <a:rPr lang="en-US" i="1" dirty="0" smtClean="0"/>
              <a:t> </a:t>
            </a:r>
            <a:r>
              <a:rPr lang="en-US" i="1" dirty="0"/>
              <a:t>de un </a:t>
            </a:r>
            <a:r>
              <a:rPr lang="en-US" i="1" dirty="0" smtClean="0"/>
              <a:t>á</a:t>
            </a:r>
            <a:r>
              <a:rPr lang="es-CL" i="1" dirty="0" smtClean="0"/>
              <a:t>tomo</a:t>
            </a:r>
            <a:r>
              <a:rPr lang="en-US" i="1" dirty="0" smtClean="0"/>
              <a:t> </a:t>
            </a:r>
            <a:r>
              <a:rPr lang="en-US" i="1" dirty="0"/>
              <a:t>de un </a:t>
            </a:r>
            <a:r>
              <a:rPr lang="es-CL" i="1" dirty="0" smtClean="0"/>
              <a:t>elemento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6372200" y="1460924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b="1" dirty="0"/>
              <a:t>número de neutrones </a:t>
            </a:r>
            <a:r>
              <a:rPr lang="es-ES" dirty="0"/>
              <a:t>en un átomo es igual a la </a:t>
            </a:r>
            <a:r>
              <a:rPr lang="es-ES" b="1" dirty="0"/>
              <a:t>diferencia entre el número de masa y</a:t>
            </a:r>
          </a:p>
          <a:p>
            <a:pPr algn="just"/>
            <a:r>
              <a:rPr lang="es-ES" b="1" dirty="0"/>
              <a:t>el número atómico</a:t>
            </a:r>
            <a:r>
              <a:rPr lang="es-ES" dirty="0"/>
              <a:t>, o (A -</a:t>
            </a:r>
            <a:r>
              <a:rPr lang="es-ES" dirty="0" smtClean="0"/>
              <a:t> </a:t>
            </a:r>
            <a:r>
              <a:rPr lang="es-ES" dirty="0"/>
              <a:t>Z).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07" y="1862447"/>
            <a:ext cx="3960073" cy="12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915566"/>
            <a:ext cx="4752528" cy="2499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2605" t="63012" r="31138" b="17135"/>
          <a:stretch/>
        </p:blipFill>
        <p:spPr>
          <a:xfrm>
            <a:off x="2267744" y="3187035"/>
            <a:ext cx="1512168" cy="456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8562" t="65778" r="15181" b="18031"/>
          <a:stretch/>
        </p:blipFill>
        <p:spPr>
          <a:xfrm>
            <a:off x="3887924" y="3271219"/>
            <a:ext cx="1512168" cy="3722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81841" t="65778" r="1902" b="18031"/>
          <a:stretch/>
        </p:blipFill>
        <p:spPr>
          <a:xfrm>
            <a:off x="5520230" y="3271219"/>
            <a:ext cx="1512168" cy="372216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547664" y="85565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034EA3"/>
                </a:solidFill>
                <a:latin typeface="TimesLTStd-Bold"/>
              </a:rPr>
              <a:t>Número atómico, número de </a:t>
            </a:r>
            <a:r>
              <a:rPr lang="pt-BR" sz="2000" b="1" dirty="0" err="1" smtClean="0">
                <a:solidFill>
                  <a:srgbClr val="034EA3"/>
                </a:solidFill>
                <a:latin typeface="TimesLTStd-Bold"/>
              </a:rPr>
              <a:t>masa</a:t>
            </a:r>
            <a:r>
              <a:rPr lang="pt-BR" sz="2000" b="1" dirty="0" smtClean="0">
                <a:solidFill>
                  <a:srgbClr val="034EA3"/>
                </a:solidFill>
                <a:latin typeface="TimesLTStd-Bold"/>
              </a:rPr>
              <a:t> e isótopos</a:t>
            </a:r>
            <a:endParaRPr lang="en-US" sz="2000" dirty="0"/>
          </a:p>
        </p:txBody>
      </p:sp>
      <p:sp>
        <p:nvSpPr>
          <p:cNvPr id="2" name="Rectángulo 1"/>
          <p:cNvSpPr/>
          <p:nvPr/>
        </p:nvSpPr>
        <p:spPr>
          <a:xfrm>
            <a:off x="4070774" y="3939902"/>
            <a:ext cx="114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34EA3"/>
                </a:solidFill>
                <a:latin typeface="TimesLTStd-Bold"/>
              </a:rPr>
              <a:t>isótopos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4664" y="604109"/>
            <a:ext cx="8478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 </a:t>
            </a:r>
            <a:r>
              <a:rPr lang="es-ES" b="1" dirty="0" smtClean="0"/>
              <a:t>metal</a:t>
            </a:r>
            <a:r>
              <a:rPr lang="es-ES" dirty="0" smtClean="0"/>
              <a:t> </a:t>
            </a:r>
            <a:r>
              <a:rPr lang="es-ES" dirty="0"/>
              <a:t>es un </a:t>
            </a:r>
            <a:r>
              <a:rPr lang="es-ES" b="1" dirty="0"/>
              <a:t>buen conductor del calor y la electricidad</a:t>
            </a:r>
            <a:r>
              <a:rPr lang="es-ES" dirty="0"/>
              <a:t>, en tanto que un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no metal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i="1" dirty="0" smtClean="0"/>
              <a:t>generalmente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es mal conductor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del calor y la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electricidad.</a:t>
            </a:r>
          </a:p>
          <a:p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S" dirty="0" smtClean="0"/>
              <a:t>Un </a:t>
            </a: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metaloide</a:t>
            </a:r>
            <a:r>
              <a:rPr lang="es-ES" dirty="0"/>
              <a:t> presenta </a:t>
            </a: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</a:rPr>
              <a:t>propiedades intermedias </a:t>
            </a:r>
            <a:r>
              <a:rPr lang="es-ES" dirty="0"/>
              <a:t>entre los metales y los no metales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2483768" y="66256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Metales</a:t>
            </a:r>
            <a:r>
              <a:rPr lang="es-ES" sz="2000" b="1" dirty="0"/>
              <a:t>, no metales y </a:t>
            </a:r>
            <a:r>
              <a:rPr lang="es-ES" sz="2000" b="1" dirty="0" smtClean="0"/>
              <a:t>metaloides </a:t>
            </a:r>
            <a:endParaRPr lang="en-US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34491"/>
          <a:stretch/>
        </p:blipFill>
        <p:spPr>
          <a:xfrm>
            <a:off x="1411768" y="1921229"/>
            <a:ext cx="7471584" cy="30963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942" t="70313" r="79242"/>
          <a:stretch/>
        </p:blipFill>
        <p:spPr>
          <a:xfrm>
            <a:off x="32215" y="2871076"/>
            <a:ext cx="1807576" cy="21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64400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Una </a:t>
            </a:r>
            <a:r>
              <a:rPr lang="es-ES" sz="1600" b="1" i="1" dirty="0" smtClean="0">
                <a:solidFill>
                  <a:srgbClr val="000000"/>
                </a:solidFill>
                <a:latin typeface="TimesLTStd-BoldItalic"/>
              </a:rPr>
              <a:t>molécula 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es un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agregado de, por lo menos, dos átomos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en una colocación definida que se mantienen unidos a través de fuerzas químicas 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(también llamadas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enlaces químicos</a:t>
            </a:r>
            <a:r>
              <a:rPr lang="en-US" sz="1600" dirty="0" smtClean="0">
                <a:solidFill>
                  <a:srgbClr val="000000"/>
                </a:solidFill>
                <a:latin typeface="TimesLTStd-Roman"/>
              </a:rPr>
              <a:t>).</a:t>
            </a:r>
            <a:endParaRPr lang="en-US" sz="1600" dirty="0"/>
          </a:p>
        </p:txBody>
      </p:sp>
      <p:sp>
        <p:nvSpPr>
          <p:cNvPr id="5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/>
          <p:cNvSpPr txBox="1"/>
          <p:nvPr/>
        </p:nvSpPr>
        <p:spPr>
          <a:xfrm>
            <a:off x="3239852" y="8164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Átomos y moléculas</a:t>
            </a:r>
            <a:endParaRPr lang="en-US" b="1" dirty="0"/>
          </a:p>
        </p:txBody>
      </p:sp>
      <p:sp>
        <p:nvSpPr>
          <p:cNvPr id="8" name="Rectángulo 7"/>
          <p:cNvSpPr/>
          <p:nvPr/>
        </p:nvSpPr>
        <p:spPr>
          <a:xfrm>
            <a:off x="251520" y="188217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LTStd-Roman"/>
              </a:rPr>
              <a:t>Se dice que la </a:t>
            </a:r>
            <a:r>
              <a:rPr lang="en-US" dirty="0" err="1">
                <a:latin typeface="TimesLTStd-Roman"/>
              </a:rPr>
              <a:t>molécula</a:t>
            </a:r>
            <a:r>
              <a:rPr lang="en-US" dirty="0">
                <a:latin typeface="TimesLTStd-Roman"/>
              </a:rPr>
              <a:t> de </a:t>
            </a:r>
            <a:r>
              <a:rPr lang="en-US" dirty="0" err="1">
                <a:latin typeface="TimesLTStd-Roman"/>
              </a:rPr>
              <a:t>hidrógeno</a:t>
            </a:r>
            <a:r>
              <a:rPr lang="en-US" dirty="0">
                <a:latin typeface="TimesLTStd-Roman"/>
              </a:rPr>
              <a:t>, </a:t>
            </a:r>
            <a:r>
              <a:rPr lang="en-US" dirty="0" err="1">
                <a:latin typeface="TimesLTStd-Roman"/>
              </a:rPr>
              <a:t>representada</a:t>
            </a:r>
            <a:r>
              <a:rPr lang="en-US" dirty="0">
                <a:latin typeface="TimesLTStd-Roman"/>
              </a:rPr>
              <a:t> </a:t>
            </a:r>
            <a:r>
              <a:rPr lang="en-US" dirty="0" err="1">
                <a:latin typeface="TimesLTStd-Roman"/>
              </a:rPr>
              <a:t>por</a:t>
            </a:r>
            <a:r>
              <a:rPr lang="en-US" dirty="0">
                <a:latin typeface="TimesLTStd-Roman"/>
              </a:rPr>
              <a:t> H</a:t>
            </a:r>
            <a:r>
              <a:rPr lang="en-US" sz="8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, </a:t>
            </a:r>
            <a:r>
              <a:rPr lang="en-US" dirty="0" err="1">
                <a:latin typeface="TimesLTStd-Roman"/>
              </a:rPr>
              <a:t>es</a:t>
            </a:r>
            <a:r>
              <a:rPr lang="en-US" dirty="0">
                <a:latin typeface="TimesLTStd-Roman"/>
              </a:rPr>
              <a:t> </a:t>
            </a:r>
            <a:r>
              <a:rPr lang="en-US" dirty="0" err="1">
                <a:latin typeface="TimesLTStd-Roman"/>
              </a:rPr>
              <a:t>una</a:t>
            </a:r>
            <a:r>
              <a:rPr lang="en-US" dirty="0">
                <a:latin typeface="TimesLTStd-Roman"/>
              </a:rPr>
              <a:t> </a:t>
            </a:r>
            <a:r>
              <a:rPr lang="en-US" b="1" i="1" dirty="0" err="1">
                <a:latin typeface="TimesLTStd-BoldItalic"/>
              </a:rPr>
              <a:t>molécula</a:t>
            </a:r>
            <a:r>
              <a:rPr lang="en-US" b="1" i="1" dirty="0">
                <a:latin typeface="TimesLTStd-BoldItalic"/>
              </a:rPr>
              <a:t> </a:t>
            </a:r>
            <a:r>
              <a:rPr lang="en-US" b="1" i="1" dirty="0" err="1" smtClean="0">
                <a:latin typeface="TimesLTStd-BoldItalic"/>
              </a:rPr>
              <a:t>diatómica</a:t>
            </a:r>
            <a:r>
              <a:rPr lang="en-US" b="1" i="1" dirty="0" smtClean="0">
                <a:latin typeface="TimesLTStd-BoldItalic"/>
              </a:rPr>
              <a:t> </a:t>
            </a:r>
            <a:r>
              <a:rPr lang="en-US" dirty="0" err="1" smtClean="0">
                <a:latin typeface="TimesLTStd-Roman"/>
              </a:rPr>
              <a:t>porque</a:t>
            </a:r>
            <a:r>
              <a:rPr lang="en-US" dirty="0" smtClean="0">
                <a:latin typeface="TimesLTStd-Roman"/>
              </a:rPr>
              <a:t> </a:t>
            </a:r>
            <a:r>
              <a:rPr lang="en-US" i="1" dirty="0" err="1">
                <a:latin typeface="TimesLTStd-Italic"/>
              </a:rPr>
              <a:t>contiene</a:t>
            </a:r>
            <a:r>
              <a:rPr lang="en-US" i="1" dirty="0">
                <a:latin typeface="TimesLTStd-Italic"/>
              </a:rPr>
              <a:t> solo dos </a:t>
            </a:r>
            <a:r>
              <a:rPr lang="en-US" i="1" dirty="0" err="1">
                <a:latin typeface="TimesLTStd-Italic"/>
              </a:rPr>
              <a:t>atomos</a:t>
            </a:r>
            <a:r>
              <a:rPr lang="en-US" dirty="0">
                <a:latin typeface="TimesLTStd-Roman"/>
              </a:rPr>
              <a:t>. </a:t>
            </a:r>
            <a:r>
              <a:rPr lang="en-US" dirty="0" err="1">
                <a:latin typeface="TimesLTStd-Roman"/>
              </a:rPr>
              <a:t>Otros</a:t>
            </a:r>
            <a:r>
              <a:rPr lang="en-US" dirty="0">
                <a:latin typeface="TimesLTStd-Roman"/>
              </a:rPr>
              <a:t> </a:t>
            </a:r>
            <a:r>
              <a:rPr lang="en-US" dirty="0" err="1">
                <a:latin typeface="TimesLTStd-Roman"/>
              </a:rPr>
              <a:t>elementos</a:t>
            </a:r>
            <a:r>
              <a:rPr lang="en-US" dirty="0">
                <a:latin typeface="TimesLTStd-Roman"/>
              </a:rPr>
              <a:t> que </a:t>
            </a:r>
            <a:r>
              <a:rPr lang="en-US" dirty="0" err="1" smtClean="0">
                <a:latin typeface="TimesLTStd-Roman"/>
              </a:rPr>
              <a:t>existen</a:t>
            </a:r>
            <a:r>
              <a:rPr lang="en-US" dirty="0" smtClean="0">
                <a:latin typeface="TimesLTStd-Roman"/>
              </a:rPr>
              <a:t> </a:t>
            </a:r>
            <a:r>
              <a:rPr lang="en-US" dirty="0" err="1" smtClean="0">
                <a:latin typeface="TimesLTStd-Roman"/>
              </a:rPr>
              <a:t>normalmente</a:t>
            </a:r>
            <a:r>
              <a:rPr lang="en-US" dirty="0" smtClean="0">
                <a:latin typeface="TimesLTStd-Roman"/>
              </a:rPr>
              <a:t> </a:t>
            </a:r>
            <a:r>
              <a:rPr lang="en-US" dirty="0" err="1" smtClean="0">
                <a:latin typeface="TimesLTStd-Roman"/>
              </a:rPr>
              <a:t>como</a:t>
            </a:r>
            <a:r>
              <a:rPr lang="en-US" dirty="0" smtClean="0">
                <a:latin typeface="TimesLTStd-Roman"/>
              </a:rPr>
              <a:t> </a:t>
            </a:r>
            <a:r>
              <a:rPr lang="es-ES" dirty="0" smtClean="0">
                <a:latin typeface="TimesLTStd-Roman"/>
              </a:rPr>
              <a:t>moléculas </a:t>
            </a:r>
            <a:r>
              <a:rPr lang="es-ES" dirty="0" err="1">
                <a:latin typeface="TimesLTStd-Roman"/>
              </a:rPr>
              <a:t>diatómicas</a:t>
            </a:r>
            <a:r>
              <a:rPr lang="es-ES" dirty="0">
                <a:latin typeface="TimesLTStd-Roman"/>
              </a:rPr>
              <a:t> </a:t>
            </a:r>
            <a:r>
              <a:rPr lang="es-ES" dirty="0" smtClean="0">
                <a:latin typeface="TimesLTStd-Roman"/>
              </a:rPr>
              <a:t>son: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3563888" y="132522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/>
              <a:t>H</a:t>
            </a:r>
            <a:r>
              <a:rPr lang="es-CL" sz="2800" b="1" dirty="0" err="1" smtClean="0">
                <a:solidFill>
                  <a:schemeClr val="accent4">
                    <a:lumMod val="50000"/>
                  </a:schemeClr>
                </a:solidFill>
              </a:rPr>
              <a:t>Cl</a:t>
            </a: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CL" sz="2800" b="1" dirty="0" smtClean="0"/>
              <a:t>C</a:t>
            </a:r>
            <a:r>
              <a:rPr lang="es-CL" sz="2800" b="1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s-CL" sz="2800" b="1" baseline="-25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en-US" sz="2800" b="1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2866517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TimesLTStd-Roman"/>
              </a:rPr>
              <a:t>Nitrógeno </a:t>
            </a:r>
            <a:r>
              <a:rPr lang="es-ES" sz="2400" dirty="0">
                <a:latin typeface="TimesLTStd-Roman"/>
              </a:rPr>
              <a:t>(N</a:t>
            </a:r>
            <a:r>
              <a:rPr lang="es-ES" sz="1000" dirty="0">
                <a:latin typeface="TimesLTStd-Roman"/>
              </a:rPr>
              <a:t>2</a:t>
            </a:r>
            <a:r>
              <a:rPr lang="es-ES" sz="2400" dirty="0">
                <a:latin typeface="TimesLTStd-Roman"/>
              </a:rPr>
              <a:t>) </a:t>
            </a:r>
            <a:endParaRPr lang="es-ES" sz="2400" dirty="0" smtClean="0">
              <a:latin typeface="TimesLTStd-Roman"/>
            </a:endParaRPr>
          </a:p>
          <a:p>
            <a:r>
              <a:rPr lang="es-ES" sz="2400" dirty="0" smtClean="0">
                <a:latin typeface="TimesLTStd-Roman"/>
              </a:rPr>
              <a:t>Oxígeno </a:t>
            </a:r>
            <a:r>
              <a:rPr lang="es-ES" sz="2400" dirty="0">
                <a:latin typeface="TimesLTStd-Roman"/>
              </a:rPr>
              <a:t>(O</a:t>
            </a:r>
            <a:r>
              <a:rPr lang="es-ES" sz="1000" dirty="0">
                <a:latin typeface="TimesLTStd-Roman"/>
              </a:rPr>
              <a:t>2</a:t>
            </a:r>
            <a:r>
              <a:rPr lang="es-ES" sz="2400" dirty="0" smtClean="0">
                <a:latin typeface="TimesLTStd-Roman"/>
              </a:rPr>
              <a:t>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652120" y="2643286"/>
            <a:ext cx="2520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TimesLTStd-Roman"/>
              </a:rPr>
              <a:t>Elementos del grupo 7A: </a:t>
            </a:r>
          </a:p>
          <a:p>
            <a:r>
              <a:rPr lang="es-ES" sz="2000" dirty="0" smtClean="0">
                <a:latin typeface="TimesLTStd-Roman"/>
              </a:rPr>
              <a:t>Flúor (F</a:t>
            </a:r>
            <a:r>
              <a:rPr lang="es-ES" sz="900" dirty="0" smtClean="0">
                <a:latin typeface="TimesLTStd-Roman"/>
              </a:rPr>
              <a:t>2</a:t>
            </a:r>
            <a:r>
              <a:rPr lang="es-ES" sz="2000" dirty="0" smtClean="0">
                <a:latin typeface="TimesLTStd-Roman"/>
              </a:rPr>
              <a:t>) </a:t>
            </a:r>
          </a:p>
          <a:p>
            <a:r>
              <a:rPr lang="es-ES" sz="2000" dirty="0" smtClean="0">
                <a:latin typeface="TimesLTStd-Roman"/>
              </a:rPr>
              <a:t>Cloro (Cl</a:t>
            </a:r>
            <a:r>
              <a:rPr lang="es-ES" sz="900" dirty="0" smtClean="0">
                <a:latin typeface="TimesLTStd-Roman"/>
              </a:rPr>
              <a:t>2</a:t>
            </a:r>
            <a:r>
              <a:rPr lang="es-ES" sz="2000" dirty="0" smtClean="0">
                <a:latin typeface="TimesLTStd-Roman"/>
              </a:rPr>
              <a:t>) </a:t>
            </a:r>
          </a:p>
          <a:p>
            <a:r>
              <a:rPr lang="es-ES" sz="2000" dirty="0" smtClean="0">
                <a:latin typeface="TimesLTStd-Roman"/>
              </a:rPr>
              <a:t>Bromo (Br</a:t>
            </a:r>
            <a:r>
              <a:rPr lang="es-ES" sz="900" dirty="0" smtClean="0">
                <a:latin typeface="TimesLTStd-Roman"/>
              </a:rPr>
              <a:t>2</a:t>
            </a:r>
            <a:r>
              <a:rPr lang="es-ES" sz="2000" dirty="0" smtClean="0">
                <a:latin typeface="TimesLTStd-Roman"/>
              </a:rPr>
              <a:t>)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9776" y="4155926"/>
            <a:ext cx="847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TimesLTStd-BoldItalic"/>
              </a:rPr>
              <a:t>moléculas</a:t>
            </a:r>
            <a:r>
              <a:rPr lang="en-US" b="1" i="1" dirty="0">
                <a:latin typeface="TimesLTStd-BoldItalic"/>
              </a:rPr>
              <a:t> </a:t>
            </a:r>
            <a:r>
              <a:rPr lang="en-US" b="1" i="1" dirty="0" err="1">
                <a:latin typeface="TimesLTStd-BoldItalic"/>
              </a:rPr>
              <a:t>poliatómicas</a:t>
            </a:r>
            <a:r>
              <a:rPr lang="en-US" b="1" i="1" dirty="0">
                <a:latin typeface="TimesLTStd-BoldItalic"/>
              </a:rPr>
              <a:t> </a:t>
            </a:r>
            <a:r>
              <a:rPr lang="en-US" dirty="0">
                <a:latin typeface="TimesLTStd-Roman"/>
              </a:rPr>
              <a:t>. El </a:t>
            </a:r>
            <a:r>
              <a:rPr lang="en-US" dirty="0" err="1" smtClean="0">
                <a:latin typeface="TimesLTStd-Roman"/>
              </a:rPr>
              <a:t>ozono</a:t>
            </a:r>
            <a:r>
              <a:rPr lang="en-US" dirty="0" smtClean="0">
                <a:latin typeface="TimesLTStd-Roman"/>
              </a:rPr>
              <a:t> </a:t>
            </a:r>
            <a:r>
              <a:rPr lang="es-ES" dirty="0" smtClean="0">
                <a:latin typeface="TimesLTStd-Roman"/>
              </a:rPr>
              <a:t>(</a:t>
            </a:r>
            <a:r>
              <a:rPr lang="es-ES" b="1" dirty="0" smtClean="0">
                <a:latin typeface="TimesLTStd-Roman"/>
              </a:rPr>
              <a:t>O</a:t>
            </a:r>
            <a:r>
              <a:rPr lang="es-ES" sz="800" b="1" dirty="0" smtClean="0">
                <a:latin typeface="TimesLTStd-Roman"/>
              </a:rPr>
              <a:t>3</a:t>
            </a:r>
            <a:r>
              <a:rPr lang="es-ES" dirty="0">
                <a:latin typeface="TimesLTStd-Roman"/>
              </a:rPr>
              <a:t>), el agua (</a:t>
            </a:r>
            <a:r>
              <a:rPr lang="es-ES" b="1" dirty="0">
                <a:latin typeface="TimesLTStd-Roman"/>
              </a:rPr>
              <a:t>H</a:t>
            </a:r>
            <a:r>
              <a:rPr lang="es-ES" sz="800" b="1" dirty="0">
                <a:latin typeface="TimesLTStd-Roman"/>
              </a:rPr>
              <a:t>2</a:t>
            </a:r>
            <a:r>
              <a:rPr lang="es-ES" b="1" dirty="0">
                <a:latin typeface="TimesLTStd-Roman"/>
              </a:rPr>
              <a:t>O</a:t>
            </a:r>
            <a:r>
              <a:rPr lang="es-ES" dirty="0">
                <a:latin typeface="TimesLTStd-Roman"/>
              </a:rPr>
              <a:t>) y el amoniaco (</a:t>
            </a:r>
            <a:r>
              <a:rPr lang="es-ES" b="1" dirty="0">
                <a:latin typeface="TimesLTStd-Roman"/>
              </a:rPr>
              <a:t>NH</a:t>
            </a:r>
            <a:r>
              <a:rPr lang="es-ES" sz="800" b="1" dirty="0">
                <a:latin typeface="TimesLTStd-Roman"/>
              </a:rPr>
              <a:t>3</a:t>
            </a:r>
            <a:r>
              <a:rPr lang="es-ES" dirty="0">
                <a:latin typeface="TimesLTStd-Roman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8536" y="675257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Un </a:t>
            </a:r>
            <a:r>
              <a:rPr lang="es-ES" sz="1600" b="1" i="1" dirty="0" smtClean="0">
                <a:solidFill>
                  <a:srgbClr val="000000"/>
                </a:solidFill>
                <a:latin typeface="TimesLTStd-BoldItalic"/>
              </a:rPr>
              <a:t>ion 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es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un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átomo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 o un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grupo de átomos </a:t>
            </a:r>
            <a:r>
              <a:rPr lang="es-ES" sz="1600" i="1" dirty="0" smtClean="0">
                <a:solidFill>
                  <a:srgbClr val="000000"/>
                </a:solidFill>
                <a:latin typeface="TimesLTStd-Italic"/>
              </a:rPr>
              <a:t>que tiene una </a:t>
            </a:r>
            <a:r>
              <a:rPr lang="es-ES" sz="1600" b="1" i="1" dirty="0" smtClean="0">
                <a:solidFill>
                  <a:srgbClr val="000000"/>
                </a:solidFill>
                <a:latin typeface="TimesLTStd-Italic"/>
              </a:rPr>
              <a:t>carga neta positiva o negativa</a:t>
            </a:r>
            <a:r>
              <a:rPr lang="es-ES" sz="1600" dirty="0" smtClean="0">
                <a:solidFill>
                  <a:srgbClr val="000000"/>
                </a:solidFill>
                <a:latin typeface="TimesLTStd-Roman"/>
              </a:rPr>
              <a:t>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635896" y="-49537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LTStd-Bold"/>
              </a:rPr>
              <a:t>Iones</a:t>
            </a:r>
            <a:endParaRPr lang="en-US" sz="3200" b="1" dirty="0">
              <a:latin typeface="TimesLTStd-Bol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4881"/>
            <a:ext cx="4320480" cy="113252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92255" y="1534881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La</a:t>
            </a:r>
            <a:r>
              <a:rPr lang="es-ES" sz="1600" b="1" dirty="0"/>
              <a:t>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pérdida de uno o más electrones </a:t>
            </a:r>
            <a:r>
              <a:rPr lang="es-ES" sz="1600" b="1" dirty="0" smtClean="0"/>
              <a:t>a partir </a:t>
            </a:r>
            <a:r>
              <a:rPr lang="es-ES" sz="1600" b="1" dirty="0"/>
              <a:t>de un átomo neutro </a:t>
            </a:r>
            <a:r>
              <a:rPr lang="es-ES" sz="1600" dirty="0"/>
              <a:t>forma un </a:t>
            </a:r>
            <a:r>
              <a:rPr lang="es-ES" sz="1600" b="1" i="1" dirty="0" smtClean="0">
                <a:solidFill>
                  <a:srgbClr val="C00000"/>
                </a:solidFill>
              </a:rPr>
              <a:t>c</a:t>
            </a:r>
            <a:r>
              <a:rPr lang="es-CL" sz="1600" b="1" i="1" dirty="0" err="1" smtClean="0">
                <a:solidFill>
                  <a:srgbClr val="C00000"/>
                </a:solidFill>
              </a:rPr>
              <a:t>atión</a:t>
            </a:r>
            <a:r>
              <a:rPr lang="en-US" sz="1600" dirty="0" smtClean="0"/>
              <a:t>, </a:t>
            </a:r>
            <a:r>
              <a:rPr lang="en-US" sz="1600" i="1" dirty="0"/>
              <a:t>un </a:t>
            </a:r>
            <a:r>
              <a:rPr lang="en-US" sz="1600" b="1" i="1" dirty="0"/>
              <a:t>ion con </a:t>
            </a:r>
            <a:r>
              <a:rPr lang="es-CL" sz="1600" b="1" i="1" dirty="0" smtClean="0"/>
              <a:t>carga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neta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positiva</a:t>
            </a:r>
            <a:r>
              <a:rPr lang="en-US" sz="1600" b="1" i="1" dirty="0" smtClean="0"/>
              <a:t>.</a:t>
            </a:r>
            <a:endParaRPr lang="es-CL" sz="1600" b="1" i="1" dirty="0" smtClean="0"/>
          </a:p>
          <a:p>
            <a:endParaRPr lang="en-US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380395" y="326157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i="1" dirty="0" smtClean="0">
                <a:solidFill>
                  <a:srgbClr val="C00000"/>
                </a:solidFill>
              </a:rPr>
              <a:t>Anión</a:t>
            </a:r>
            <a:r>
              <a:rPr lang="es-ES" sz="1600" b="1" i="1" dirty="0" smtClean="0"/>
              <a:t> </a:t>
            </a:r>
            <a:r>
              <a:rPr lang="es-ES" sz="1600" dirty="0"/>
              <a:t>es </a:t>
            </a:r>
            <a:r>
              <a:rPr lang="es-ES" sz="1600" i="1" dirty="0"/>
              <a:t>un </a:t>
            </a:r>
            <a:r>
              <a:rPr lang="es-ES" sz="1600" b="1" i="1" dirty="0"/>
              <a:t>ion cuya carga neta es negativa </a:t>
            </a:r>
            <a:r>
              <a:rPr lang="es-ES" sz="1600" dirty="0"/>
              <a:t>debido a un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incremento en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</a:rPr>
              <a:t>el número de electrones</a:t>
            </a:r>
            <a:r>
              <a:rPr lang="es-ES" sz="1600" dirty="0"/>
              <a:t>.</a:t>
            </a:r>
            <a:endParaRPr lang="en-U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63944"/>
            <a:ext cx="4372962" cy="12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79512" y="135863"/>
            <a:ext cx="8784976" cy="635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angle 3"/>
          <p:cNvSpPr/>
          <p:nvPr/>
        </p:nvSpPr>
        <p:spPr>
          <a:xfrm>
            <a:off x="395536" y="1491630"/>
            <a:ext cx="809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Demócrito expresó la idea </a:t>
            </a:r>
            <a:r>
              <a:rPr lang="es-CL" b="1" dirty="0"/>
              <a:t>de que toda la materia estaba formada por muchas partículas pequeñas e indivisibles que llamó átomos </a:t>
            </a:r>
            <a:r>
              <a:rPr lang="es-CL" dirty="0"/>
              <a:t>(que </a:t>
            </a:r>
            <a:r>
              <a:rPr lang="es-CL" dirty="0" smtClean="0"/>
              <a:t>significa </a:t>
            </a:r>
            <a:r>
              <a:rPr lang="es-CL" dirty="0"/>
              <a:t>indestructible o indivisible). </a:t>
            </a:r>
            <a:endParaRPr lang="es-CL" dirty="0" smtClean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A </a:t>
            </a:r>
            <a:r>
              <a:rPr lang="es-CL" dirty="0"/>
              <a:t>pesar de que </a:t>
            </a:r>
            <a:r>
              <a:rPr lang="es-CL" b="1" dirty="0"/>
              <a:t>la idea de Demócrito no fue </a:t>
            </a:r>
            <a:r>
              <a:rPr lang="es-CL" b="1" dirty="0" smtClean="0"/>
              <a:t>aceptada </a:t>
            </a:r>
            <a:r>
              <a:rPr lang="es-CL" dirty="0"/>
              <a:t>por muchos de sus contemporáneos (entre ellos Platón y Aristóteles), ésta se mantuvo.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7108" y="51470"/>
            <a:ext cx="2929136" cy="85725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Teoría Atómica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564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5076056" y="158076"/>
            <a:ext cx="3888432" cy="935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4"/>
          <p:cNvSpPr/>
          <p:nvPr/>
        </p:nvSpPr>
        <p:spPr>
          <a:xfrm>
            <a:off x="153916" y="158077"/>
            <a:ext cx="4922140" cy="9357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704" y="159740"/>
            <a:ext cx="2929136" cy="857250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Teoría Atómica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241276" y="123478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En 1808, el </a:t>
            </a:r>
            <a:r>
              <a:rPr lang="es-CL" dirty="0" smtClean="0">
                <a:solidFill>
                  <a:schemeClr val="bg1"/>
                </a:solidFill>
              </a:rPr>
              <a:t>científico </a:t>
            </a:r>
            <a:r>
              <a:rPr lang="es-CL" dirty="0">
                <a:solidFill>
                  <a:schemeClr val="bg1"/>
                </a:solidFill>
              </a:rPr>
              <a:t>inglés, profesor </a:t>
            </a:r>
            <a:r>
              <a:rPr lang="es-CL" b="1" dirty="0">
                <a:solidFill>
                  <a:schemeClr val="bg1"/>
                </a:solidFill>
              </a:rPr>
              <a:t>John Dalton</a:t>
            </a:r>
            <a:r>
              <a:rPr lang="es-CL" dirty="0" smtClean="0">
                <a:solidFill>
                  <a:schemeClr val="bg1"/>
                </a:solidFill>
              </a:rPr>
              <a:t>, </a:t>
            </a:r>
            <a:r>
              <a:rPr lang="es-CL" dirty="0">
                <a:solidFill>
                  <a:schemeClr val="bg1"/>
                </a:solidFill>
              </a:rPr>
              <a:t>formuló una </a:t>
            </a:r>
            <a:r>
              <a:rPr lang="es-CL" dirty="0" smtClean="0">
                <a:solidFill>
                  <a:schemeClr val="bg1"/>
                </a:solidFill>
              </a:rPr>
              <a:t>definición </a:t>
            </a:r>
            <a:r>
              <a:rPr lang="es-CL" dirty="0">
                <a:solidFill>
                  <a:schemeClr val="bg1"/>
                </a:solidFill>
              </a:rPr>
              <a:t>precisa de las unidades </a:t>
            </a:r>
            <a:r>
              <a:rPr lang="es-CL" dirty="0" smtClean="0">
                <a:solidFill>
                  <a:schemeClr val="bg1"/>
                </a:solidFill>
              </a:rPr>
              <a:t>indivisibles:</a:t>
            </a:r>
          </a:p>
          <a:p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256211" y="1419622"/>
            <a:ext cx="4572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400" dirty="0" smtClean="0"/>
              <a:t>1. Los elementos están formados por partículas extremadamente pequeñas llamadas átomos. </a:t>
            </a:r>
          </a:p>
          <a:p>
            <a:endParaRPr lang="es-CL" sz="1400" dirty="0" smtClean="0"/>
          </a:p>
          <a:p>
            <a:r>
              <a:rPr lang="es-CL" sz="1400" dirty="0" smtClean="0"/>
              <a:t>2. Todos los átomos de un mismo elemento son idénticos, tienen igual tamaño, masa y propiedades químicas. Los átomos de un elemento son diferentes a los átomos de todos los demás elementos. </a:t>
            </a:r>
          </a:p>
          <a:p>
            <a:endParaRPr lang="es-CL" sz="1400" dirty="0" smtClean="0"/>
          </a:p>
          <a:p>
            <a:r>
              <a:rPr lang="es-CL" sz="1400" dirty="0" smtClean="0"/>
              <a:t>3. Los compuestos están formados por átomos de más de un elemento.</a:t>
            </a:r>
          </a:p>
          <a:p>
            <a:endParaRPr lang="es-CL" sz="1400" dirty="0" smtClean="0"/>
          </a:p>
          <a:p>
            <a:r>
              <a:rPr lang="es-CL" sz="1400" dirty="0" smtClean="0"/>
              <a:t>4. Una reacción química implica sólo la separación, combinación o reordenamiento de los átomos; nunca supone la creación o destrucción de los mismos.</a:t>
            </a:r>
            <a:endParaRPr lang="es-CL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66" y="1563638"/>
            <a:ext cx="3180612" cy="29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627534"/>
            <a:ext cx="9081158" cy="3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3824" y="4326172"/>
            <a:ext cx="563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/>
              <a:t>Físico  inglés  </a:t>
            </a:r>
            <a:r>
              <a:rPr lang="es-CL" b="1" dirty="0" smtClean="0"/>
              <a:t>J.  J.  Thomson</a:t>
            </a:r>
            <a:r>
              <a:rPr lang="es-CL" dirty="0" smtClean="0"/>
              <a:t>, Nobel de física 1906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1187624" y="19782"/>
            <a:ext cx="609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¿Cómo se descubrieron las sub-partículas atómicas?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5093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4"/>
          <a:stretch/>
        </p:blipFill>
        <p:spPr bwMode="auto">
          <a:xfrm>
            <a:off x="-180528" y="-237517"/>
            <a:ext cx="6684341" cy="53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/>
          <p:nvPr/>
        </p:nvSpPr>
        <p:spPr>
          <a:xfrm>
            <a:off x="0" y="-2614"/>
            <a:ext cx="9025557" cy="558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5032" y="-106720"/>
            <a:ext cx="2930525" cy="707695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Teoría Atómica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103820" y="62133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Radiactividad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7245" y="812200"/>
            <a:ext cx="22280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En  1895,  el  físico  alemán  </a:t>
            </a:r>
            <a:r>
              <a:rPr lang="es-CL" sz="1600" b="1" dirty="0" smtClean="0"/>
              <a:t>Wilhelm  </a:t>
            </a:r>
            <a:r>
              <a:rPr lang="es-CL" sz="1600" b="1" dirty="0" err="1" smtClean="0"/>
              <a:t>Röntgen</a:t>
            </a:r>
            <a:r>
              <a:rPr lang="es-CL" sz="1600" dirty="0" smtClean="0"/>
              <a:t> (Premio Nobel 1901) observó  que  cuando  los  rayos  catódicos  incidían sobre el vidrio y los metales, hacían que éstos emitieran unos rayos desconocidos.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6656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angle 1"/>
          <p:cNvSpPr/>
          <p:nvPr/>
        </p:nvSpPr>
        <p:spPr>
          <a:xfrm>
            <a:off x="1979712" y="-5716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/>
              <a:t>El protón y el núcleo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107504" y="48854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Desde principios de 1900  ya se conocían dos características de los átomos: </a:t>
            </a:r>
            <a:r>
              <a:rPr lang="es-CL" b="1" dirty="0" smtClean="0"/>
              <a:t>que contienen electrones</a:t>
            </a:r>
            <a:r>
              <a:rPr lang="es-CL" dirty="0" smtClean="0"/>
              <a:t> y </a:t>
            </a:r>
            <a:r>
              <a:rPr lang="es-CL" b="1" dirty="0" smtClean="0"/>
              <a:t>que son eléctricamente neutros</a:t>
            </a:r>
            <a:r>
              <a:rPr lang="es-CL" dirty="0" smtClean="0"/>
              <a:t>. Para que un átomo sea neutro debe contener el mismo número de cargas positivas y negativas. 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b="34041"/>
          <a:stretch/>
        </p:blipFill>
        <p:spPr bwMode="auto">
          <a:xfrm>
            <a:off x="1547664" y="1411870"/>
            <a:ext cx="319446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1" b="-1573"/>
          <a:stretch/>
        </p:blipFill>
        <p:spPr bwMode="auto">
          <a:xfrm>
            <a:off x="5091653" y="2222185"/>
            <a:ext cx="3313220" cy="183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7" y="1563638"/>
            <a:ext cx="828258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683" y="450441"/>
            <a:ext cx="8870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En </a:t>
            </a:r>
            <a:r>
              <a:rPr lang="es-CL" sz="1600" b="1" dirty="0"/>
              <a:t>1910</a:t>
            </a:r>
            <a:r>
              <a:rPr lang="es-CL" sz="1600" dirty="0"/>
              <a:t>, el físico neozelandés </a:t>
            </a:r>
            <a:r>
              <a:rPr lang="es-CL" sz="1600" b="1" dirty="0" err="1"/>
              <a:t>Ernest</a:t>
            </a:r>
            <a:r>
              <a:rPr lang="es-CL" sz="1600" b="1" dirty="0"/>
              <a:t> Rutherford</a:t>
            </a:r>
            <a:r>
              <a:rPr lang="es-CL" sz="1600" dirty="0" smtClean="0"/>
              <a:t>, </a:t>
            </a:r>
            <a:r>
              <a:rPr lang="es-CL" sz="1600" dirty="0"/>
              <a:t>quien estudió con </a:t>
            </a:r>
            <a:r>
              <a:rPr lang="es-CL" sz="1600" b="1" dirty="0"/>
              <a:t>Thomson</a:t>
            </a:r>
            <a:r>
              <a:rPr lang="es-CL" sz="1600" dirty="0"/>
              <a:t> en la Universidad de Cambridge, utilizó partículas a para demostrar la estructura de los átomos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-610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/>
              <a:t>El protón y el núcleo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58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1510"/>
            <a:ext cx="3072361" cy="36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114" y="4011910"/>
            <a:ext cx="8539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 smtClean="0"/>
              <a:t> Esto  explica  por  qué  la  mayoría  de  las  partículas  a  atravesaron  la  lámina  de  oro  sufriendo  poca  o  ninguna  desviación.  Rutherford  propuso  que  las  cargas  positivas  de  los  átomos  estaban  concentradas  en  un  denso conglomerado central dentro del átomo, que llamó núcleo.</a:t>
            </a:r>
            <a:endParaRPr lang="es-CL" sz="1400" dirty="0"/>
          </a:p>
        </p:txBody>
      </p:sp>
      <p:sp>
        <p:nvSpPr>
          <p:cNvPr id="3" name="Rectangle 2"/>
          <p:cNvSpPr/>
          <p:nvPr/>
        </p:nvSpPr>
        <p:spPr>
          <a:xfrm>
            <a:off x="0" y="-2614"/>
            <a:ext cx="9144000" cy="414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2286000" y="-610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/>
              <a:t>El protón y el núcleo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066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380" y="678156"/>
            <a:ext cx="5154293" cy="35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2615"/>
            <a:ext cx="9144000" cy="537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angle 1"/>
          <p:cNvSpPr/>
          <p:nvPr/>
        </p:nvSpPr>
        <p:spPr>
          <a:xfrm>
            <a:off x="4651913" y="725492"/>
            <a:ext cx="41685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El </a:t>
            </a:r>
            <a:r>
              <a:rPr lang="es-CL" sz="1600" dirty="0"/>
              <a:t>modelo de Rutherford de la </a:t>
            </a:r>
            <a:r>
              <a:rPr lang="es-CL" sz="1600" b="1" dirty="0"/>
              <a:t>estructura atómica dejaba un importante problema </a:t>
            </a:r>
            <a:r>
              <a:rPr lang="es-CL" sz="1600" dirty="0"/>
              <a:t>sin resolver. Se sabía que el </a:t>
            </a:r>
            <a:r>
              <a:rPr lang="es-CL" sz="1600" b="1" dirty="0"/>
              <a:t>hidrógeno</a:t>
            </a:r>
            <a:r>
              <a:rPr lang="es-CL" sz="1600" dirty="0"/>
              <a:t>, </a:t>
            </a:r>
            <a:r>
              <a:rPr lang="es-CL" sz="1600" b="1" dirty="0"/>
              <a:t>el átomo más sencillo, contiene sólo un protón</a:t>
            </a:r>
            <a:r>
              <a:rPr lang="es-CL" sz="1600" dirty="0"/>
              <a:t>, y que </a:t>
            </a:r>
            <a:r>
              <a:rPr lang="es-CL" sz="1600" b="1" dirty="0"/>
              <a:t>el átomo de helio contiene dos protones</a:t>
            </a:r>
            <a:r>
              <a:rPr lang="es-CL" sz="1600" dirty="0"/>
              <a:t>. Por lo tanto, la relación entre la masa de un átomo de helio y un átomo de hidrógeno debería ser 2:1. (</a:t>
            </a:r>
            <a:r>
              <a:rPr lang="es-CL" sz="1600" i="1" dirty="0"/>
              <a:t>Debido a que los electrones son mucho más ligeros que los protones, se puede ignorar su contribución a la masa atómica</a:t>
            </a:r>
            <a:r>
              <a:rPr lang="es-CL" sz="1600" dirty="0"/>
              <a:t>.)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019" y="12019"/>
            <a:ext cx="185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 smtClean="0"/>
              <a:t>El Neutrón </a:t>
            </a:r>
            <a:endParaRPr lang="es-CL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411760" y="4384465"/>
            <a:ext cx="4184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Sin embargo, en </a:t>
            </a:r>
            <a:r>
              <a:rPr lang="es-CL" b="1" dirty="0"/>
              <a:t>realidad la relación es 4:1</a:t>
            </a:r>
          </a:p>
        </p:txBody>
      </p:sp>
    </p:spTree>
    <p:extLst>
      <p:ext uri="{BB962C8B-B14F-4D97-AF65-F5344CB8AC3E}">
        <p14:creationId xmlns:p14="http://schemas.microsoft.com/office/powerpoint/2010/main" val="1121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1217</TotalTime>
  <Words>975</Words>
  <Application>Microsoft Office PowerPoint</Application>
  <PresentationFormat>Presentación en pantalla (16:9)</PresentationFormat>
  <Paragraphs>63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Calibri</vt:lpstr>
      <vt:lpstr>Century Gothic</vt:lpstr>
      <vt:lpstr>Garamond</vt:lpstr>
      <vt:lpstr>TimesLTStd-Bold</vt:lpstr>
      <vt:lpstr>TimesLTStd-BoldItalic</vt:lpstr>
      <vt:lpstr>TimesLTStd-Italic</vt:lpstr>
      <vt:lpstr>TimesLTStd-Roman</vt:lpstr>
      <vt:lpstr>Savon</vt:lpstr>
      <vt:lpstr>Química  1ro MEdio</vt:lpstr>
      <vt:lpstr>Teoría Atómica</vt:lpstr>
      <vt:lpstr>Teoría Atómica</vt:lpstr>
      <vt:lpstr>Presentación de PowerPoint</vt:lpstr>
      <vt:lpstr>Teoría Atómica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Labriano</dc:creator>
  <cp:lastModifiedBy>Tamara Adriana Gonzalez</cp:lastModifiedBy>
  <cp:revision>62</cp:revision>
  <dcterms:created xsi:type="dcterms:W3CDTF">2020-03-10T13:26:04Z</dcterms:created>
  <dcterms:modified xsi:type="dcterms:W3CDTF">2020-03-18T14:13:16Z</dcterms:modified>
</cp:coreProperties>
</file>